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5ee8df988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5ee8df988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5ee8df988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5ee8df988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5ee8df988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5ee8df988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366e828af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366e828af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366e828af1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366e828af1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366e828af1_0_6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366e828af1_0_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366e828af1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366e828af1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362a8a4e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3362a8a4e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362a8a4e9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362a8a4e9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5ee8df98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5ee8df98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5ee8df988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5ee8df988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lnSpc>
                <a:spcPct val="115000"/>
              </a:lnSpc>
              <a:spcBef>
                <a:spcPts val="0"/>
              </a:spcBef>
              <a:spcAft>
                <a:spcPts val="0"/>
              </a:spcAft>
              <a:buClr>
                <a:schemeClr val="dk1"/>
              </a:buClr>
              <a:buSzPts val="1100"/>
              <a:buFont typeface="Arial"/>
              <a:buNone/>
            </a:pPr>
            <a:r>
              <a:rPr lang="en" sz="2800">
                <a:latin typeface="Georgia"/>
                <a:ea typeface="Georgia"/>
                <a:cs typeface="Georgia"/>
                <a:sym typeface="Georgia"/>
              </a:rPr>
              <a:t>Montgomery Transit Accessibility to New Residential Areas</a:t>
            </a:r>
            <a:endParaRPr/>
          </a:p>
        </p:txBody>
      </p:sp>
      <p:sp>
        <p:nvSpPr>
          <p:cNvPr id="55" name="Google Shape;55;p13"/>
          <p:cNvSpPr txBox="1"/>
          <p:nvPr>
            <p:ph idx="1" type="subTitle"/>
          </p:nvPr>
        </p:nvSpPr>
        <p:spPr>
          <a:xfrm>
            <a:off x="105550" y="36292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Krishna C. Mummadi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nvSpPr>
        <p:spPr>
          <a:xfrm>
            <a:off x="6529875" y="152400"/>
            <a:ext cx="2091300" cy="380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This map displays newly developed residential parcels in Montgomery County that are located more than 5 miles from the nearest train station (MARC, AMTRAK, or WMATA). These parcels lie beyond the effective reach of regional rail transit and may face limited connectivity to major employment centers and regional hubs.</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Parcels Beyond 5 Miles from Train Access: 457</a:t>
            </a:r>
            <a:endParaRPr sz="1100">
              <a:solidFill>
                <a:schemeClr val="dk1"/>
              </a:solidFill>
            </a:endParaRPr>
          </a:p>
          <a:p>
            <a:pPr indent="0" lvl="0" marL="0" rtl="0" algn="l">
              <a:spcBef>
                <a:spcPts val="1200"/>
              </a:spcBef>
              <a:spcAft>
                <a:spcPts val="0"/>
              </a:spcAft>
              <a:buNone/>
            </a:pPr>
            <a:r>
              <a:t/>
            </a:r>
            <a:endParaRPr sz="1500">
              <a:solidFill>
                <a:schemeClr val="dk2"/>
              </a:solidFill>
            </a:endParaRPr>
          </a:p>
        </p:txBody>
      </p:sp>
      <p:pic>
        <p:nvPicPr>
          <p:cNvPr id="110" name="Google Shape;110;p22" title="notrain5mi.png"/>
          <p:cNvPicPr preferRelativeResize="0"/>
          <p:nvPr/>
        </p:nvPicPr>
        <p:blipFill>
          <a:blip r:embed="rId3">
            <a:alphaModFix/>
          </a:blip>
          <a:stretch>
            <a:fillRect/>
          </a:stretch>
        </p:blipFill>
        <p:spPr>
          <a:xfrm>
            <a:off x="152400" y="152400"/>
            <a:ext cx="6239196" cy="441130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23" title="notransit.png"/>
          <p:cNvPicPr preferRelativeResize="0"/>
          <p:nvPr/>
        </p:nvPicPr>
        <p:blipFill>
          <a:blip r:embed="rId3">
            <a:alphaModFix/>
          </a:blip>
          <a:stretch>
            <a:fillRect/>
          </a:stretch>
        </p:blipFill>
        <p:spPr>
          <a:xfrm>
            <a:off x="95875" y="229225"/>
            <a:ext cx="6255375" cy="4422749"/>
          </a:xfrm>
          <a:prstGeom prst="rect">
            <a:avLst/>
          </a:prstGeom>
          <a:noFill/>
          <a:ln>
            <a:noFill/>
          </a:ln>
        </p:spPr>
      </p:pic>
      <p:sp>
        <p:nvSpPr>
          <p:cNvPr id="116" name="Google Shape;116;p23"/>
          <p:cNvSpPr txBox="1"/>
          <p:nvPr/>
        </p:nvSpPr>
        <p:spPr>
          <a:xfrm>
            <a:off x="6459300" y="624875"/>
            <a:ext cx="2684700" cy="2797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This map highlights census tracts where none of the newly developed residential parcels have access to bus or train transit within the defined distance thresholds. These areas indicate potential gaps in the public transportation network and can guide future planning efforts toward more equitable transit service coverage.</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Parcels Without Any Transit Access: 1,653</a:t>
            </a:r>
            <a:endParaRPr sz="1100">
              <a:solidFill>
                <a:schemeClr val="dk1"/>
              </a:solidFill>
            </a:endParaRPr>
          </a:p>
          <a:p>
            <a:pPr indent="0" lvl="0" marL="0" rtl="0" algn="l">
              <a:spcBef>
                <a:spcPts val="1200"/>
              </a:spcBef>
              <a:spcAft>
                <a:spcPts val="0"/>
              </a:spcAft>
              <a:buNone/>
            </a:pPr>
            <a:r>
              <a:t/>
            </a:r>
            <a:endParaRPr sz="15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4"/>
          <p:cNvSpPr txBox="1"/>
          <p:nvPr>
            <p:ph type="title"/>
          </p:nvPr>
        </p:nvSpPr>
        <p:spPr>
          <a:xfrm>
            <a:off x="156275"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122" name="Google Shape;122;p24"/>
          <p:cNvSpPr txBox="1"/>
          <p:nvPr/>
        </p:nvSpPr>
        <p:spPr>
          <a:xfrm>
            <a:off x="213525" y="511850"/>
            <a:ext cx="8930400" cy="4631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a:solidFill>
                  <a:schemeClr val="dk1"/>
                </a:solidFill>
              </a:rPr>
              <a:t>Built a normalized spatial PostGIS database with well-organized schemas, role control, and validation rules.</a:t>
            </a:r>
            <a:br>
              <a:rPr lang="en">
                <a:solidFill>
                  <a:schemeClr val="dk1"/>
                </a:solidFill>
              </a:rPr>
            </a:b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Identified 6,376 new residential parcels developed since 2020 in Montgomery County.</a:t>
            </a:r>
            <a:br>
              <a:rPr lang="en">
                <a:solidFill>
                  <a:schemeClr val="dk1"/>
                </a:solidFill>
              </a:rPr>
            </a:b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Found that only 1,274 (≈20%) of these have access to train stations within 1 mile.</a:t>
            </a:r>
            <a:br>
              <a:rPr lang="en">
                <a:solidFill>
                  <a:schemeClr val="dk1"/>
                </a:solidFill>
              </a:rPr>
            </a:b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Bus access is more widespread , 4,672 parcels (~73%) are within 500m of a stop.</a:t>
            </a:r>
            <a:br>
              <a:rPr lang="en">
                <a:solidFill>
                  <a:schemeClr val="dk1"/>
                </a:solidFill>
              </a:rPr>
            </a:b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1,653 parcels had no transit access (bus or train) within defined thresholds.</a:t>
            </a:r>
            <a:br>
              <a:rPr lang="en">
                <a:solidFill>
                  <a:schemeClr val="dk1"/>
                </a:solidFill>
              </a:rPr>
            </a:b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Spatial patterns show higher access in southern and eastern tracts and lower access in the north and west.</a:t>
            </a:r>
            <a:br>
              <a:rPr lang="en">
                <a:solidFill>
                  <a:schemeClr val="dk1"/>
                </a:solidFill>
              </a:rPr>
            </a:b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Created tract-level views to support equity-focused transit planning.</a:t>
            </a:r>
            <a:br>
              <a:rPr lang="en">
                <a:solidFill>
                  <a:schemeClr val="dk1"/>
                </a:solidFill>
              </a:rPr>
            </a:b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Gained experience in ETL, spatial indexing, role-based access, and spatial SQL for real-world urban planning use.</a:t>
            </a:r>
            <a:endParaRPr>
              <a:solidFill>
                <a:schemeClr val="dk1"/>
              </a:solidFill>
            </a:endParaRPr>
          </a:p>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424733" y="-9228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Introduction	</a:t>
            </a:r>
            <a:endParaRPr/>
          </a:p>
        </p:txBody>
      </p:sp>
      <p:sp>
        <p:nvSpPr>
          <p:cNvPr id="61" name="Google Shape;61;p14"/>
          <p:cNvSpPr txBox="1"/>
          <p:nvPr/>
        </p:nvSpPr>
        <p:spPr>
          <a:xfrm>
            <a:off x="284175" y="1345525"/>
            <a:ext cx="8661300" cy="354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This project evaluates transit accessibility for newly developed residential parcels in </a:t>
            </a:r>
            <a:r>
              <a:rPr b="1" lang="en">
                <a:solidFill>
                  <a:schemeClr val="dk1"/>
                </a:solidFill>
              </a:rPr>
              <a:t>Montgomery County, Maryland</a:t>
            </a:r>
            <a:r>
              <a:rPr lang="en">
                <a:solidFill>
                  <a:schemeClr val="dk1"/>
                </a:solidFill>
              </a:rPr>
              <a:t>, with a focus on developments constructed from 2020 onward. Montgomery County was selected due to its status as one of the fastest-growing jurisdictions in the state, reflecting significant recent increases in population.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Its strategic location adjacent to </a:t>
            </a:r>
            <a:r>
              <a:rPr b="1" lang="en">
                <a:solidFill>
                  <a:schemeClr val="dk1"/>
                </a:solidFill>
              </a:rPr>
              <a:t>Washington, D.C.</a:t>
            </a:r>
            <a:r>
              <a:rPr lang="en">
                <a:solidFill>
                  <a:schemeClr val="dk1"/>
                </a:solidFill>
              </a:rPr>
              <a:t>, combined with ongoing suburban expansion and economic development, has led to heightened demand for reliable and efficient public transportation. Assessing the proximity of new residential development to existing transit infrastructure provides critical insight for urban planning, infrastructure investment, and promoting equitable access to mobility.</a:t>
            </a:r>
            <a:endParaRPr>
              <a:solidFill>
                <a:schemeClr val="dk1"/>
              </a:solidFill>
            </a:endParaRPr>
          </a:p>
          <a:p>
            <a:pPr indent="0" lvl="0" marL="0" rtl="0" algn="l">
              <a:spcBef>
                <a:spcPts val="1200"/>
              </a:spcBef>
              <a:spcAft>
                <a:spcPts val="0"/>
              </a:spcAft>
              <a:buNone/>
            </a:pPr>
            <a:br>
              <a:rPr lang="en" sz="2100">
                <a:solidFill>
                  <a:schemeClr val="dk2"/>
                </a:solidFill>
              </a:rPr>
            </a:br>
            <a:endParaRPr sz="21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ctrTitle"/>
          </p:nvPr>
        </p:nvSpPr>
        <p:spPr>
          <a:xfrm>
            <a:off x="467133" y="-1106550"/>
            <a:ext cx="8520600" cy="2052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	           Objectives</a:t>
            </a:r>
            <a:endParaRPr/>
          </a:p>
        </p:txBody>
      </p:sp>
      <p:sp>
        <p:nvSpPr>
          <p:cNvPr id="67" name="Google Shape;67;p15"/>
          <p:cNvSpPr txBox="1"/>
          <p:nvPr/>
        </p:nvSpPr>
        <p:spPr>
          <a:xfrm>
            <a:off x="665700" y="1077050"/>
            <a:ext cx="8407800" cy="38436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Char char="●"/>
            </a:pPr>
            <a:r>
              <a:rPr b="1" lang="en" sz="1500">
                <a:solidFill>
                  <a:schemeClr val="dk1"/>
                </a:solidFill>
              </a:rPr>
              <a:t>Identify</a:t>
            </a:r>
            <a:r>
              <a:rPr lang="en" sz="1500">
                <a:solidFill>
                  <a:schemeClr val="dk1"/>
                </a:solidFill>
              </a:rPr>
              <a:t> newly developed residential parcels in Montgomery County built from 2020 onward.</a:t>
            </a:r>
            <a:br>
              <a:rPr lang="en" sz="1500">
                <a:solidFill>
                  <a:schemeClr val="dk1"/>
                </a:solidFill>
              </a:rPr>
            </a:br>
            <a:endParaRPr sz="1500">
              <a:solidFill>
                <a:schemeClr val="dk1"/>
              </a:solidFill>
            </a:endParaRPr>
          </a:p>
          <a:p>
            <a:pPr indent="-323850" lvl="0" marL="457200" rtl="0" algn="l">
              <a:spcBef>
                <a:spcPts val="0"/>
              </a:spcBef>
              <a:spcAft>
                <a:spcPts val="0"/>
              </a:spcAft>
              <a:buClr>
                <a:schemeClr val="dk1"/>
              </a:buClr>
              <a:buSzPts val="1500"/>
              <a:buChar char="●"/>
            </a:pPr>
            <a:r>
              <a:rPr b="1" lang="en" sz="1500">
                <a:solidFill>
                  <a:schemeClr val="dk1"/>
                </a:solidFill>
              </a:rPr>
              <a:t>Integrate</a:t>
            </a:r>
            <a:r>
              <a:rPr lang="en" sz="1500">
                <a:solidFill>
                  <a:schemeClr val="dk1"/>
                </a:solidFill>
              </a:rPr>
              <a:t> parcel and transit datasets into a spatially enabled PostgreSQL/PostGIS database.</a:t>
            </a:r>
            <a:br>
              <a:rPr lang="en" sz="1500">
                <a:solidFill>
                  <a:schemeClr val="dk1"/>
                </a:solidFill>
              </a:rPr>
            </a:br>
            <a:endParaRPr sz="1500">
              <a:solidFill>
                <a:schemeClr val="dk1"/>
              </a:solidFill>
            </a:endParaRPr>
          </a:p>
          <a:p>
            <a:pPr indent="-323850" lvl="0" marL="457200" rtl="0" algn="l">
              <a:spcBef>
                <a:spcPts val="0"/>
              </a:spcBef>
              <a:spcAft>
                <a:spcPts val="0"/>
              </a:spcAft>
              <a:buClr>
                <a:schemeClr val="dk1"/>
              </a:buClr>
              <a:buSzPts val="1500"/>
              <a:buChar char="●"/>
            </a:pPr>
            <a:r>
              <a:rPr b="1" lang="en" sz="1500">
                <a:solidFill>
                  <a:schemeClr val="dk1"/>
                </a:solidFill>
              </a:rPr>
              <a:t>Evaluate</a:t>
            </a:r>
            <a:r>
              <a:rPr lang="en" sz="1500">
                <a:solidFill>
                  <a:schemeClr val="dk1"/>
                </a:solidFill>
              </a:rPr>
              <a:t> the proximity of new residential parcels to public transit services, including bus (MTA, RideOn) and rail (MARC, AMTRAK, WMATA).</a:t>
            </a:r>
            <a:br>
              <a:rPr lang="en" sz="1500">
                <a:solidFill>
                  <a:schemeClr val="dk1"/>
                </a:solidFill>
              </a:rPr>
            </a:br>
            <a:endParaRPr sz="1500">
              <a:solidFill>
                <a:schemeClr val="dk1"/>
              </a:solidFill>
            </a:endParaRPr>
          </a:p>
          <a:p>
            <a:pPr indent="-323850" lvl="0" marL="457200" rtl="0" algn="l">
              <a:spcBef>
                <a:spcPts val="0"/>
              </a:spcBef>
              <a:spcAft>
                <a:spcPts val="0"/>
              </a:spcAft>
              <a:buClr>
                <a:schemeClr val="dk1"/>
              </a:buClr>
              <a:buSzPts val="1500"/>
              <a:buChar char="●"/>
            </a:pPr>
            <a:r>
              <a:rPr b="1" lang="en" sz="1500">
                <a:solidFill>
                  <a:schemeClr val="dk1"/>
                </a:solidFill>
              </a:rPr>
              <a:t>Classify</a:t>
            </a:r>
            <a:r>
              <a:rPr lang="en" sz="1500">
                <a:solidFill>
                  <a:schemeClr val="dk1"/>
                </a:solidFill>
              </a:rPr>
              <a:t> parcels based on their level of transit access using spatial queries and distance thresholds (e.g., 500 meters for bus, 1 mile and 5 miles for rail).</a:t>
            </a:r>
            <a:br>
              <a:rPr lang="en" sz="1500">
                <a:solidFill>
                  <a:schemeClr val="dk1"/>
                </a:solidFill>
              </a:rPr>
            </a:br>
            <a:endParaRPr sz="1500">
              <a:solidFill>
                <a:schemeClr val="dk1"/>
              </a:solidFill>
            </a:endParaRPr>
          </a:p>
          <a:p>
            <a:pPr indent="-323850" lvl="0" marL="457200" rtl="0" algn="l">
              <a:spcBef>
                <a:spcPts val="0"/>
              </a:spcBef>
              <a:spcAft>
                <a:spcPts val="0"/>
              </a:spcAft>
              <a:buClr>
                <a:schemeClr val="dk1"/>
              </a:buClr>
              <a:buSzPts val="1500"/>
              <a:buChar char="●"/>
            </a:pPr>
            <a:r>
              <a:rPr b="1" lang="en" sz="1500">
                <a:solidFill>
                  <a:schemeClr val="dk1"/>
                </a:solidFill>
              </a:rPr>
              <a:t>Visualize</a:t>
            </a:r>
            <a:r>
              <a:rPr lang="en" sz="1500">
                <a:solidFill>
                  <a:schemeClr val="dk1"/>
                </a:solidFill>
              </a:rPr>
              <a:t> spatial patterns of accessibility and identify areas lacking sufficient transit coverage.</a:t>
            </a:r>
            <a:endParaRPr sz="1500">
              <a:solidFill>
                <a:schemeClr val="dk1"/>
              </a:solidFill>
            </a:endParaRPr>
          </a:p>
          <a:p>
            <a:pPr indent="0" lvl="0" marL="0" rtl="0" algn="l">
              <a:spcBef>
                <a:spcPts val="0"/>
              </a:spcBef>
              <a:spcAft>
                <a:spcPts val="0"/>
              </a:spcAft>
              <a:buNone/>
            </a:pPr>
            <a:r>
              <a:t/>
            </a:r>
            <a:endParaRPr sz="15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ctrTitle"/>
          </p:nvPr>
        </p:nvSpPr>
        <p:spPr>
          <a:xfrm>
            <a:off x="311708" y="-14880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3000"/>
              <a:t>Data</a:t>
            </a:r>
            <a:endParaRPr sz="3000"/>
          </a:p>
        </p:txBody>
      </p:sp>
      <p:sp>
        <p:nvSpPr>
          <p:cNvPr id="73" name="Google Shape;73;p16"/>
          <p:cNvSpPr txBox="1"/>
          <p:nvPr/>
        </p:nvSpPr>
        <p:spPr>
          <a:xfrm>
            <a:off x="58100" y="395000"/>
            <a:ext cx="9411000" cy="388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300">
                <a:solidFill>
                  <a:schemeClr val="dk1"/>
                </a:solidFill>
              </a:rPr>
              <a:t>Parcel Data</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b="1" lang="en" sz="1300">
                <a:solidFill>
                  <a:schemeClr val="dk1"/>
                </a:solidFill>
              </a:rPr>
              <a:t>Source</a:t>
            </a:r>
            <a:r>
              <a:rPr lang="en" sz="1300">
                <a:solidFill>
                  <a:schemeClr val="dk1"/>
                </a:solidFill>
              </a:rPr>
              <a:t>: Maryland Department of Planning (MDP) – Property View</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 sz="1300">
                <a:solidFill>
                  <a:schemeClr val="dk1"/>
                </a:solidFill>
              </a:rPr>
              <a:t>Type</a:t>
            </a:r>
            <a:r>
              <a:rPr lang="en" sz="1300">
                <a:solidFill>
                  <a:schemeClr val="dk1"/>
                </a:solidFill>
              </a:rPr>
              <a:t>: Point data representing parcel centroids</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 sz="1300">
                <a:solidFill>
                  <a:schemeClr val="dk1"/>
                </a:solidFill>
              </a:rPr>
              <a:t>Purpose</a:t>
            </a:r>
            <a:r>
              <a:rPr lang="en" sz="1300">
                <a:solidFill>
                  <a:schemeClr val="dk1"/>
                </a:solidFill>
              </a:rPr>
              <a:t>: Used to identify newly developed residential parcels (built 2020 and later)</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300">
                <a:solidFill>
                  <a:schemeClr val="dk1"/>
                </a:solidFill>
              </a:rPr>
              <a:t>Transit Data</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b="1" lang="en" sz="1300">
                <a:solidFill>
                  <a:schemeClr val="dk1"/>
                </a:solidFill>
              </a:rPr>
              <a:t>MTA Bus Stops</a:t>
            </a:r>
            <a:r>
              <a:rPr lang="en" sz="1300">
                <a:solidFill>
                  <a:schemeClr val="dk1"/>
                </a:solidFill>
              </a:rPr>
              <a:t> – Public bus stop locations across Maryland</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 sz="1300">
                <a:solidFill>
                  <a:schemeClr val="dk1"/>
                </a:solidFill>
              </a:rPr>
              <a:t>RideOn Bus Stops</a:t>
            </a:r>
            <a:r>
              <a:rPr lang="en" sz="1300">
                <a:solidFill>
                  <a:schemeClr val="dk1"/>
                </a:solidFill>
              </a:rPr>
              <a:t> – Local transit routes specific to Montgomery County</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 sz="1300">
                <a:solidFill>
                  <a:schemeClr val="dk1"/>
                </a:solidFill>
              </a:rPr>
              <a:t>MARC Stations</a:t>
            </a:r>
            <a:r>
              <a:rPr lang="en" sz="1300">
                <a:solidFill>
                  <a:schemeClr val="dk1"/>
                </a:solidFill>
              </a:rPr>
              <a:t> – Maryland Area Regional Commuter rail stations</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 sz="1300">
                <a:solidFill>
                  <a:schemeClr val="dk1"/>
                </a:solidFill>
              </a:rPr>
              <a:t>AMTRAK Stations</a:t>
            </a:r>
            <a:r>
              <a:rPr lang="en" sz="1300">
                <a:solidFill>
                  <a:schemeClr val="dk1"/>
                </a:solidFill>
              </a:rPr>
              <a:t> – National intercity rail service</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 sz="1300">
                <a:solidFill>
                  <a:schemeClr val="dk1"/>
                </a:solidFill>
              </a:rPr>
              <a:t>WMATA Stations</a:t>
            </a:r>
            <a:r>
              <a:rPr lang="en" sz="1300">
                <a:solidFill>
                  <a:schemeClr val="dk1"/>
                </a:solidFill>
              </a:rPr>
              <a:t> – Washington Metro system stations serving the D.C. region</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300">
                <a:solidFill>
                  <a:schemeClr val="dk1"/>
                </a:solidFill>
              </a:rPr>
              <a:t>Administrative Boundaries</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b="1" lang="en" sz="1300">
                <a:solidFill>
                  <a:schemeClr val="dk1"/>
                </a:solidFill>
              </a:rPr>
              <a:t>County Boundaries</a:t>
            </a:r>
            <a:r>
              <a:rPr lang="en" sz="1300">
                <a:solidFill>
                  <a:schemeClr val="dk1"/>
                </a:solidFill>
              </a:rPr>
              <a:t> – Sourced from official Maryland boundary datasets</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b="1" lang="en" sz="1300">
                <a:solidFill>
                  <a:schemeClr val="dk1"/>
                </a:solidFill>
              </a:rPr>
              <a:t>Census Tracts</a:t>
            </a:r>
            <a:r>
              <a:rPr lang="en" sz="1300">
                <a:solidFill>
                  <a:schemeClr val="dk1"/>
                </a:solidFill>
              </a:rPr>
              <a:t> </a:t>
            </a:r>
            <a:endParaRPr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300">
                <a:solidFill>
                  <a:schemeClr val="dk1"/>
                </a:solidFill>
              </a:rPr>
              <a:t>Coordinate </a:t>
            </a:r>
            <a:r>
              <a:rPr b="1" lang="en" sz="1300">
                <a:solidFill>
                  <a:schemeClr val="dk1"/>
                </a:solidFill>
              </a:rPr>
              <a:t>R</a:t>
            </a:r>
            <a:r>
              <a:rPr b="1" lang="en" sz="1300">
                <a:solidFill>
                  <a:schemeClr val="dk1"/>
                </a:solidFill>
              </a:rPr>
              <a:t>eference System</a:t>
            </a:r>
            <a:endParaRPr b="1" sz="1300">
              <a:solidFill>
                <a:schemeClr val="dk1"/>
              </a:solidFill>
            </a:endParaRPr>
          </a:p>
          <a:p>
            <a:pPr indent="-311150" lvl="0" marL="457200" rtl="0" algn="l">
              <a:lnSpc>
                <a:spcPct val="115000"/>
              </a:lnSpc>
              <a:spcBef>
                <a:spcPts val="1200"/>
              </a:spcBef>
              <a:spcAft>
                <a:spcPts val="0"/>
              </a:spcAft>
              <a:buClr>
                <a:schemeClr val="dk1"/>
              </a:buClr>
              <a:buSzPts val="1300"/>
              <a:buChar char="●"/>
            </a:pPr>
            <a:r>
              <a:rPr lang="en" sz="1300">
                <a:solidFill>
                  <a:schemeClr val="dk1"/>
                </a:solidFill>
              </a:rPr>
              <a:t>All spatial data projected to </a:t>
            </a:r>
            <a:r>
              <a:rPr b="1" lang="en" sz="1300">
                <a:solidFill>
                  <a:schemeClr val="dk1"/>
                </a:solidFill>
              </a:rPr>
              <a:t>NAD83 / Maryland State Plane (EPSG:26985)</a:t>
            </a:r>
            <a:r>
              <a:rPr lang="en" sz="1300">
                <a:solidFill>
                  <a:schemeClr val="dk1"/>
                </a:solidFill>
              </a:rPr>
              <a:t> for consistency and accurate spatial analysis</a:t>
            </a:r>
            <a:endParaRPr sz="1300">
              <a:solidFill>
                <a:schemeClr val="dk1"/>
              </a:solidFill>
            </a:endParaRPr>
          </a:p>
          <a:p>
            <a:pPr indent="0" lvl="0" marL="0" rtl="0" algn="l">
              <a:spcBef>
                <a:spcPts val="1200"/>
              </a:spcBef>
              <a:spcAft>
                <a:spcPts val="0"/>
              </a:spcAft>
              <a:buNone/>
            </a:pPr>
            <a:r>
              <a:t/>
            </a:r>
            <a:endParaRPr sz="13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7" title="new resi.png"/>
          <p:cNvPicPr preferRelativeResize="0"/>
          <p:nvPr/>
        </p:nvPicPr>
        <p:blipFill>
          <a:blip r:embed="rId3">
            <a:alphaModFix/>
          </a:blip>
          <a:stretch>
            <a:fillRect/>
          </a:stretch>
        </p:blipFill>
        <p:spPr>
          <a:xfrm>
            <a:off x="269526" y="163475"/>
            <a:ext cx="6288548" cy="4446200"/>
          </a:xfrm>
          <a:prstGeom prst="rect">
            <a:avLst/>
          </a:prstGeom>
          <a:noFill/>
          <a:ln>
            <a:noFill/>
          </a:ln>
        </p:spPr>
      </p:pic>
      <p:sp>
        <p:nvSpPr>
          <p:cNvPr id="79" name="Google Shape;79;p17"/>
          <p:cNvSpPr txBox="1"/>
          <p:nvPr/>
        </p:nvSpPr>
        <p:spPr>
          <a:xfrm>
            <a:off x="6854850" y="163475"/>
            <a:ext cx="2049000" cy="317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This map displays residential parcels developed since 2020 in Montgomery County. The spatial pattern shows a concentration of new development near the Washington, D.C. border, indicating spatial dependence driven by proximity to the capital and its economic and infrastructural influence.</a:t>
            </a:r>
            <a:endParaRPr>
              <a:solidFill>
                <a:schemeClr val="dk2"/>
              </a:solidFill>
            </a:endParaRPr>
          </a:p>
          <a:p>
            <a:pPr indent="0" lvl="0" marL="0" rtl="0" algn="l">
              <a:spcBef>
                <a:spcPts val="0"/>
              </a:spcBef>
              <a:spcAft>
                <a:spcPts val="0"/>
              </a:spcAft>
              <a:buNone/>
            </a:pPr>
            <a:r>
              <a:t/>
            </a:r>
            <a:endParaRPr>
              <a:solidFill>
                <a:schemeClr val="dk2"/>
              </a:solidFill>
            </a:endParaRPr>
          </a:p>
          <a:p>
            <a:pPr indent="0" lvl="0" marL="0" rtl="0" algn="l">
              <a:spcBef>
                <a:spcPts val="0"/>
              </a:spcBef>
              <a:spcAft>
                <a:spcPts val="0"/>
              </a:spcAft>
              <a:buClr>
                <a:schemeClr val="dk1"/>
              </a:buClr>
              <a:buSzPts val="1100"/>
              <a:buFont typeface="Arial"/>
              <a:buNone/>
            </a:pPr>
            <a:r>
              <a:rPr lang="en" sz="1100">
                <a:solidFill>
                  <a:schemeClr val="dk1"/>
                </a:solidFill>
              </a:rPr>
              <a:t>Total Parcels: 348,587</a:t>
            </a:r>
            <a:endParaRPr sz="1100">
              <a:solidFill>
                <a:schemeClr val="dk1"/>
              </a:solidFill>
            </a:endParaRPr>
          </a:p>
          <a:p>
            <a:pPr indent="0" lvl="0" marL="0" rtl="0" algn="l">
              <a:spcBef>
                <a:spcPts val="0"/>
              </a:spcBef>
              <a:spcAft>
                <a:spcPts val="0"/>
              </a:spcAft>
              <a:buNone/>
            </a:pPr>
            <a:r>
              <a:rPr lang="en" sz="1100">
                <a:solidFill>
                  <a:schemeClr val="dk1"/>
                </a:solidFill>
              </a:rPr>
              <a:t>New Developments: 6,376</a:t>
            </a:r>
            <a:endParaRPr>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203725" y="160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Train Facilities in Montgomery County	</a:t>
            </a:r>
            <a:endParaRPr/>
          </a:p>
        </p:txBody>
      </p:sp>
      <p:pic>
        <p:nvPicPr>
          <p:cNvPr id="85" name="Google Shape;85;p18" title="TRAIN.png"/>
          <p:cNvPicPr preferRelativeResize="0"/>
          <p:nvPr/>
        </p:nvPicPr>
        <p:blipFill>
          <a:blip r:embed="rId3">
            <a:alphaModFix/>
          </a:blip>
          <a:stretch>
            <a:fillRect/>
          </a:stretch>
        </p:blipFill>
        <p:spPr>
          <a:xfrm>
            <a:off x="400800" y="733075"/>
            <a:ext cx="5893852" cy="4167127"/>
          </a:xfrm>
          <a:prstGeom prst="rect">
            <a:avLst/>
          </a:prstGeom>
          <a:noFill/>
          <a:ln>
            <a:noFill/>
          </a:ln>
        </p:spPr>
      </p:pic>
      <p:sp>
        <p:nvSpPr>
          <p:cNvPr id="86" name="Google Shape;86;p18"/>
          <p:cNvSpPr txBox="1"/>
          <p:nvPr/>
        </p:nvSpPr>
        <p:spPr>
          <a:xfrm>
            <a:off x="6487475" y="604500"/>
            <a:ext cx="2515200" cy="429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This map shows newly developed residential parcels overlaid with train transit infrastructure in Montgomery County. The distribution highlights proximity between many new developments and regional rail options, including MARC, AMTRAK, and WMATA stations.</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Train Facilities in the County:</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MARC: 11 stations</a:t>
            </a:r>
            <a:br>
              <a:rPr lang="en"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AMTRAK: 1 station</a:t>
            </a:r>
            <a:br>
              <a:rPr lang="en"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WMATA: 11 stations</a:t>
            </a:r>
            <a:endParaRPr sz="1100">
              <a:solidFill>
                <a:schemeClr val="dk1"/>
              </a:solidFill>
            </a:endParaRPr>
          </a:p>
          <a:p>
            <a:pPr indent="0" lvl="0" marL="0" rtl="0" algn="l">
              <a:spcBef>
                <a:spcPts val="1200"/>
              </a:spcBef>
              <a:spcAft>
                <a:spcPts val="0"/>
              </a:spcAft>
              <a:buNone/>
            </a:pPr>
            <a:r>
              <a:t/>
            </a:r>
            <a:endParaRPr sz="15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19" title="BUS.png"/>
          <p:cNvPicPr preferRelativeResize="0"/>
          <p:nvPr/>
        </p:nvPicPr>
        <p:blipFill>
          <a:blip r:embed="rId3">
            <a:alphaModFix/>
          </a:blip>
          <a:stretch>
            <a:fillRect/>
          </a:stretch>
        </p:blipFill>
        <p:spPr>
          <a:xfrm>
            <a:off x="152400" y="152400"/>
            <a:ext cx="6843684" cy="4838698"/>
          </a:xfrm>
          <a:prstGeom prst="rect">
            <a:avLst/>
          </a:prstGeom>
          <a:noFill/>
          <a:ln>
            <a:noFill/>
          </a:ln>
        </p:spPr>
      </p:pic>
      <p:sp>
        <p:nvSpPr>
          <p:cNvPr id="92" name="Google Shape;92;p19"/>
          <p:cNvSpPr txBox="1"/>
          <p:nvPr/>
        </p:nvSpPr>
        <p:spPr>
          <a:xfrm>
            <a:off x="7151575" y="0"/>
            <a:ext cx="1808700" cy="258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This map shows how new residential developments align with existing bus infrastructure in Montgomery County. Most developments benefit from the dense local RideOn network, while MTA’s regional service remains limited, providing minimal state-level connectivity to these newly developed areas.</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Bus Facilities in the County:</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RideOn: 4,787 stops</a:t>
            </a:r>
            <a:br>
              <a:rPr lang="en"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MTA Bus: 24 stops</a:t>
            </a:r>
            <a:endParaRPr sz="1100">
              <a:solidFill>
                <a:schemeClr val="dk1"/>
              </a:solidFill>
            </a:endParaRPr>
          </a:p>
          <a:p>
            <a:pPr indent="0" lvl="0" marL="0" rtl="0" algn="l">
              <a:spcBef>
                <a:spcPts val="1200"/>
              </a:spcBef>
              <a:spcAft>
                <a:spcPts val="0"/>
              </a:spcAft>
              <a:buClr>
                <a:schemeClr val="dk1"/>
              </a:buClr>
              <a:buSzPts val="1100"/>
              <a:buFont typeface="Arial"/>
              <a:buNone/>
            </a:pPr>
            <a:r>
              <a:t/>
            </a:r>
            <a:endParaRPr sz="15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20" title="pctbusaccess.png"/>
          <p:cNvPicPr preferRelativeResize="0"/>
          <p:nvPr/>
        </p:nvPicPr>
        <p:blipFill>
          <a:blip r:embed="rId3">
            <a:alphaModFix/>
          </a:blip>
          <a:stretch>
            <a:fillRect/>
          </a:stretch>
        </p:blipFill>
        <p:spPr>
          <a:xfrm>
            <a:off x="110025" y="0"/>
            <a:ext cx="6200003" cy="4383599"/>
          </a:xfrm>
          <a:prstGeom prst="rect">
            <a:avLst/>
          </a:prstGeom>
          <a:noFill/>
          <a:ln>
            <a:noFill/>
          </a:ln>
        </p:spPr>
      </p:pic>
      <p:sp>
        <p:nvSpPr>
          <p:cNvPr id="98" name="Google Shape;98;p20"/>
          <p:cNvSpPr txBox="1"/>
          <p:nvPr/>
        </p:nvSpPr>
        <p:spPr>
          <a:xfrm>
            <a:off x="6572250" y="723825"/>
            <a:ext cx="2487000" cy="271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This map shows the percentage of new residential parcels with bus access by census tract in Montgomery County. Access is highest in the southern tracts, while many northern and western areas show limited or no bus coverage. White tracts indicate no new residential development.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Parcels with Bus Access: 4,672</a:t>
            </a:r>
            <a:br>
              <a:rPr lang="en" sz="1100">
                <a:solidFill>
                  <a:schemeClr val="dk1"/>
                </a:solidFill>
              </a:rPr>
            </a:br>
            <a:r>
              <a:rPr lang="en" sz="1100">
                <a:solidFill>
                  <a:schemeClr val="dk1"/>
                </a:solidFill>
              </a:rPr>
              <a:t> Total New Developments: 6,376</a:t>
            </a:r>
            <a:endParaRPr sz="1100">
              <a:solidFill>
                <a:schemeClr val="dk1"/>
              </a:solidFill>
            </a:endParaRPr>
          </a:p>
          <a:p>
            <a:pPr indent="0" lvl="0" marL="0" rtl="0" algn="l">
              <a:spcBef>
                <a:spcPts val="1200"/>
              </a:spcBef>
              <a:spcAft>
                <a:spcPts val="0"/>
              </a:spcAft>
              <a:buNone/>
            </a:pPr>
            <a:r>
              <a:t/>
            </a:r>
            <a:endParaRPr sz="15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21" title="pcttrainaccess.png"/>
          <p:cNvPicPr preferRelativeResize="0"/>
          <p:nvPr/>
        </p:nvPicPr>
        <p:blipFill>
          <a:blip r:embed="rId3">
            <a:alphaModFix/>
          </a:blip>
          <a:stretch>
            <a:fillRect/>
          </a:stretch>
        </p:blipFill>
        <p:spPr>
          <a:xfrm>
            <a:off x="81775" y="152400"/>
            <a:ext cx="6564024" cy="4640974"/>
          </a:xfrm>
          <a:prstGeom prst="rect">
            <a:avLst/>
          </a:prstGeom>
          <a:noFill/>
          <a:ln>
            <a:noFill/>
          </a:ln>
        </p:spPr>
      </p:pic>
      <p:sp>
        <p:nvSpPr>
          <p:cNvPr id="104" name="Google Shape;104;p21"/>
          <p:cNvSpPr txBox="1"/>
          <p:nvPr/>
        </p:nvSpPr>
        <p:spPr>
          <a:xfrm>
            <a:off x="6854850" y="229225"/>
            <a:ext cx="2289300" cy="415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This map displays the percentage of new residential parcels with train access by census tract in Montgomery County. Most tracts show low access (0–20%, light yellow), while higher access (60–100%, dark green) is concentrated along WMATA and MARC corridors in the eastern and southern regions. Western and northern tracts lack access due to limited station coverage.</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Parcels with Train Access: 1,274</a:t>
            </a:r>
            <a:br>
              <a:rPr lang="en" sz="1100">
                <a:solidFill>
                  <a:schemeClr val="dk1"/>
                </a:solidFill>
              </a:rPr>
            </a:br>
            <a:r>
              <a:rPr lang="en" sz="1100">
                <a:solidFill>
                  <a:schemeClr val="dk1"/>
                </a:solidFill>
              </a:rPr>
              <a:t>Total New Developments: 6,376</a:t>
            </a:r>
            <a:endParaRPr sz="1100">
              <a:solidFill>
                <a:schemeClr val="dk1"/>
              </a:solidFill>
            </a:endParaRPr>
          </a:p>
          <a:p>
            <a:pPr indent="0" lvl="0" marL="0" rtl="0" algn="l">
              <a:spcBef>
                <a:spcPts val="1200"/>
              </a:spcBef>
              <a:spcAft>
                <a:spcPts val="0"/>
              </a:spcAft>
              <a:buNone/>
            </a:pPr>
            <a:r>
              <a:t/>
            </a:r>
            <a:endParaRPr sz="15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